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61" r:id="rId4"/>
    <p:sldId id="262" r:id="rId5"/>
    <p:sldId id="270" r:id="rId6"/>
    <p:sldId id="271" r:id="rId7"/>
    <p:sldId id="269" r:id="rId8"/>
    <p:sldId id="257" r:id="rId9"/>
    <p:sldId id="259" r:id="rId10"/>
    <p:sldId id="264" r:id="rId11"/>
    <p:sldId id="267" r:id="rId12"/>
    <p:sldId id="263" r:id="rId13"/>
    <p:sldId id="265" r:id="rId14"/>
    <p:sldId id="273" r:id="rId15"/>
    <p:sldId id="268" r:id="rId16"/>
    <p:sldId id="266" r:id="rId17"/>
    <p:sldId id="272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embeddedFontLst>
    <p:embeddedFont>
      <p:font typeface="페이퍼로지 5 Medium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Pretendard Medium" panose="02000603000000020004" pitchFamily="50" charset="-127"/>
      <p:regular r:id="rId28"/>
    </p:embeddedFont>
    <p:embeddedFont>
      <p:font typeface="Baloo 2 ExtraBold" pitchFamily="2" charset="0"/>
      <p:bold r:id="rId29"/>
    </p:embeddedFont>
    <p:embeddedFont>
      <p:font typeface="Pretendard SemiBold" panose="02000703000000020004" pitchFamily="50" charset="-127"/>
      <p:bold r:id="rId30"/>
    </p:embeddedFont>
    <p:embeddedFont>
      <p:font typeface="페이퍼로지 6 SemiBold" pitchFamily="2" charset="-127"/>
      <p:bold r:id="rId31"/>
    </p:embeddedFont>
    <p:embeddedFont>
      <p:font typeface="페이퍼로지 3 Light" pitchFamily="2" charset="-127"/>
      <p:regular r:id="rId32"/>
    </p:embeddedFont>
    <p:embeddedFont>
      <p:font typeface="페이퍼로지 4 Regular" pitchFamily="2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814"/>
    <a:srgbClr val="00122A"/>
    <a:srgbClr val="000917"/>
    <a:srgbClr val="DB8289"/>
    <a:srgbClr val="88DD9A"/>
    <a:srgbClr val="D8B4FD"/>
    <a:srgbClr val="E9E996"/>
    <a:srgbClr val="001A3F"/>
    <a:srgbClr val="F26B76"/>
    <a:srgbClr val="70F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11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5F0F3-37F7-4BB5-972F-B92C4408D5FE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B6D5D-FFEA-4FF4-8803-8512C4C3B6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9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244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2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7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04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9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48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07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7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4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9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0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483B6-8135-43E6-BF5A-F65790D9DC6C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5C003-22AF-4FC2-9675-C3F4AAEEC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0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2" b="9544"/>
          <a:stretch/>
        </p:blipFill>
        <p:spPr>
          <a:xfrm>
            <a:off x="0" y="-187568"/>
            <a:ext cx="12192000" cy="71166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-187568"/>
            <a:ext cx="12192000" cy="7116688"/>
          </a:xfrm>
          <a:prstGeom prst="rect">
            <a:avLst/>
          </a:prstGeom>
          <a:solidFill>
            <a:srgbClr val="0009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58" y="927809"/>
            <a:ext cx="1852485" cy="1852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63" y="2863003"/>
            <a:ext cx="2559674" cy="424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3117" y="5110048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A609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모별돌</a:t>
            </a:r>
            <a:endParaRPr lang="ko-KR" altLang="en-US" sz="20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938" y="5510158"/>
            <a:ext cx="4814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강다영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곽성재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박소미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박세은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이하림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 조원우</a:t>
            </a:r>
            <a:endParaRPr lang="ko-KR" altLang="en-US" sz="2000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7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493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020" y="806027"/>
            <a:ext cx="1823660" cy="18254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86" y="8334481"/>
            <a:ext cx="2312903" cy="12526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9" y="4210909"/>
            <a:ext cx="5238921" cy="12540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3078" y="5595627"/>
            <a:ext cx="4945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https://j11a609.p.ssafy.io/</a:t>
            </a:r>
            <a:endParaRPr lang="ko-KR" altLang="en-US" sz="28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59881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419099" y="436535"/>
            <a:ext cx="3353803" cy="1029051"/>
            <a:chOff x="953504" y="1171160"/>
            <a:chExt cx="3353803" cy="1029051"/>
          </a:xfrm>
        </p:grpSpPr>
        <p:sp>
          <p:nvSpPr>
            <p:cNvPr id="6" name="TextBox 5"/>
            <p:cNvSpPr txBox="1"/>
            <p:nvPr/>
          </p:nvSpPr>
          <p:spPr>
            <a:xfrm>
              <a:off x="953504" y="1615436"/>
              <a:ext cx="3353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bg1">
                      <a:lumMod val="50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  <a:cs typeface="Baloo 2 ExtraBold" pitchFamily="2" charset="0"/>
                </a:rPr>
                <a:t>Design System</a:t>
              </a:r>
              <a:endParaRPr lang="ko-KR" altLang="en-US" sz="3200" b="1" dirty="0">
                <a:solidFill>
                  <a:schemeClr val="bg1">
                    <a:lumMod val="50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Baloo 2 ExtraBold" pitchFamily="2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960" y="1171160"/>
              <a:ext cx="2214891" cy="36770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937732" y="2113665"/>
            <a:ext cx="631653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다양한 정보를 시각적으로 구분하여 효과적으로 전달하고</a:t>
            </a:r>
            <a:r>
              <a:rPr lang="en-US" altLang="ko-KR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저조도 환경에서 사용자에게 편안한 시각 경험을 제공합니다</a:t>
            </a:r>
            <a:r>
              <a:rPr lang="en-US" altLang="ko-KR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.”</a:t>
            </a:r>
            <a:endParaRPr lang="ko-KR" altLang="en-US" sz="2000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09402" y="3686561"/>
            <a:ext cx="7573195" cy="2336644"/>
            <a:chOff x="1276156" y="3246722"/>
            <a:chExt cx="9721722" cy="2999553"/>
          </a:xfrm>
        </p:grpSpPr>
        <p:sp>
          <p:nvSpPr>
            <p:cNvPr id="4" name="순서도: 수행의 시작/종료 3"/>
            <p:cNvSpPr/>
            <p:nvPr/>
          </p:nvSpPr>
          <p:spPr>
            <a:xfrm>
              <a:off x="1276156" y="3246722"/>
              <a:ext cx="4499611" cy="1299289"/>
            </a:xfrm>
            <a:prstGeom prst="flowChartTerminator">
              <a:avLst/>
            </a:prstGeom>
            <a:solidFill>
              <a:srgbClr val="B2D8FF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수행의 시작/종료 11"/>
            <p:cNvSpPr/>
            <p:nvPr/>
          </p:nvSpPr>
          <p:spPr>
            <a:xfrm>
              <a:off x="6498267" y="3246722"/>
              <a:ext cx="4499611" cy="1299289"/>
            </a:xfrm>
            <a:prstGeom prst="flowChartTerminator">
              <a:avLst/>
            </a:prstGeom>
            <a:solidFill>
              <a:srgbClr val="B2D8FF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행의 시작/종료 12"/>
            <p:cNvSpPr/>
            <p:nvPr/>
          </p:nvSpPr>
          <p:spPr>
            <a:xfrm>
              <a:off x="1276156" y="4946986"/>
              <a:ext cx="4499611" cy="1299289"/>
            </a:xfrm>
            <a:prstGeom prst="flowChartTerminator">
              <a:avLst/>
            </a:prstGeom>
            <a:solidFill>
              <a:srgbClr val="B2D8FF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행의 시작/종료 13"/>
            <p:cNvSpPr/>
            <p:nvPr/>
          </p:nvSpPr>
          <p:spPr>
            <a:xfrm>
              <a:off x="6498267" y="4946986"/>
              <a:ext cx="4499611" cy="1299289"/>
            </a:xfrm>
            <a:prstGeom prst="flowChartTerminator">
              <a:avLst/>
            </a:prstGeom>
            <a:solidFill>
              <a:srgbClr val="B2D8FF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75526" y="3603978"/>
              <a:ext cx="1022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  <a:cs typeface="Baloo 2 ExtraBold" pitchFamily="2" charset="0"/>
                </a:rPr>
                <a:t>Color</a:t>
              </a:r>
              <a:endParaRPr lang="ko-KR" altLang="en-US" sz="2400" b="1" dirty="0">
                <a:solidFill>
                  <a:schemeClr val="bg1">
                    <a:lumMod val="8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Baloo 2 ExtraBold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7637" y="3603978"/>
              <a:ext cx="981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  <a:cs typeface="Baloo 2 ExtraBold" pitchFamily="2" charset="0"/>
                </a:rPr>
                <a:t>Logo</a:t>
              </a:r>
              <a:endParaRPr lang="ko-KR" altLang="en-US" sz="2400" b="1" dirty="0">
                <a:solidFill>
                  <a:schemeClr val="bg1">
                    <a:lumMod val="8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Baloo 2 ExtraBold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42851" y="5304242"/>
              <a:ext cx="919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  <a:cs typeface="Baloo 2 ExtraBold" pitchFamily="2" charset="0"/>
                </a:rPr>
                <a:t>Font</a:t>
              </a:r>
              <a:endParaRPr lang="ko-KR" altLang="en-US" sz="2400" b="1" dirty="0">
                <a:solidFill>
                  <a:schemeClr val="bg1">
                    <a:lumMod val="8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Baloo 2 ExtraBold" pitchFamily="2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75484" y="5304241"/>
              <a:ext cx="2103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>
                      <a:lumMod val="8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  <a:cs typeface="Baloo 2 ExtraBold" pitchFamily="2" charset="0"/>
                </a:rPr>
                <a:t>Component</a:t>
              </a:r>
              <a:endParaRPr lang="ko-KR" altLang="en-US" sz="2400" b="1" dirty="0">
                <a:solidFill>
                  <a:schemeClr val="bg1">
                    <a:lumMod val="8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Baloo 2 Extra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891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0814"/>
            </a:gs>
            <a:gs pos="0">
              <a:srgbClr val="001A3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164021"/>
            <a:ext cx="12192001" cy="2641600"/>
            <a:chOff x="0" y="980894"/>
            <a:chExt cx="12192001" cy="2641600"/>
          </a:xfrm>
        </p:grpSpPr>
        <p:grpSp>
          <p:nvGrpSpPr>
            <p:cNvPr id="29" name="그룹 28"/>
            <p:cNvGrpSpPr/>
            <p:nvPr/>
          </p:nvGrpSpPr>
          <p:grpSpPr>
            <a:xfrm>
              <a:off x="0" y="980894"/>
              <a:ext cx="12192001" cy="2641600"/>
              <a:chOff x="0" y="1587808"/>
              <a:chExt cx="12192001" cy="264160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1" y="1587808"/>
                <a:ext cx="7248888" cy="1320800"/>
              </a:xfrm>
              <a:prstGeom prst="rect">
                <a:avLst/>
              </a:prstGeom>
              <a:solidFill>
                <a:srgbClr val="FAFA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5183131" y="2570054"/>
                <a:ext cx="2065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000814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Primary </a:t>
                </a:r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#FAFA33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7248889" y="1587808"/>
                <a:ext cx="4943112" cy="1320800"/>
              </a:xfrm>
              <a:prstGeom prst="rect">
                <a:avLst/>
              </a:prstGeom>
              <a:gradFill>
                <a:gsLst>
                  <a:gs pos="100000">
                    <a:srgbClr val="000814"/>
                  </a:gs>
                  <a:gs pos="0">
                    <a:srgbClr val="002254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248888" y="2570054"/>
                <a:ext cx="20217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BG-900 </a:t>
                </a:r>
                <a:r>
                  <a:rPr lang="en-US" altLang="ko-KR" sz="1600" dirty="0" smtClean="0">
                    <a:solidFill>
                      <a:schemeClr val="bg1">
                        <a:lumMod val="75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#000814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0" y="2908608"/>
                <a:ext cx="4777335" cy="1320800"/>
              </a:xfrm>
              <a:prstGeom prst="rect">
                <a:avLst/>
              </a:prstGeom>
              <a:solidFill>
                <a:srgbClr val="B2D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388667" y="3890854"/>
                <a:ext cx="2388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000814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Secondary 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#B2D8FF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4777335" y="2908608"/>
                <a:ext cx="2471555" cy="1320800"/>
              </a:xfrm>
              <a:prstGeom prst="rect">
                <a:avLst/>
              </a:prstGeom>
              <a:solidFill>
                <a:srgbClr val="9557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248889" y="2908608"/>
                <a:ext cx="2471555" cy="1320800"/>
              </a:xfrm>
              <a:prstGeom prst="rect">
                <a:avLst/>
              </a:prstGeom>
              <a:solidFill>
                <a:srgbClr val="70F5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9720445" y="2908608"/>
                <a:ext cx="2471555" cy="1320800"/>
              </a:xfrm>
              <a:prstGeom prst="rect">
                <a:avLst/>
              </a:prstGeom>
              <a:solidFill>
                <a:srgbClr val="F26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77231" y="3890854"/>
                <a:ext cx="20716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000814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Comp 1 </a:t>
                </a:r>
                <a:r>
                  <a:rPr lang="en-US" altLang="ko-KR" sz="16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#9557D5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648787" y="3890854"/>
                <a:ext cx="20716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000814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Comp 2 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#70F58C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144387" y="3890854"/>
                <a:ext cx="20476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000814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Comp 3 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#F26B76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0170292" y="1963140"/>
              <a:ext cx="2021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BG-600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</a:rPr>
                <a:t>#002254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9270596" y="2132417"/>
              <a:ext cx="873791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114521" y="4210786"/>
            <a:ext cx="996298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흔한 무채색의 어두운 배경보다는 맑은 날의 밤하늘을 닮은 짙은 남색 배경을 선택하고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배경에서 돋보이는 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Lemon Yellow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계열의 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Primary Color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Light Blue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계열 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Secondary Color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선정하였습니다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41903" y="5165332"/>
            <a:ext cx="7542450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 가지 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Complementary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컬러들은 </a:t>
            </a:r>
            <a:r>
              <a:rPr lang="ko-KR" altLang="en-US" sz="1600" dirty="0" err="1" smtClean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시맨틱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컬러로 사용하여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rgbClr val="9557D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특정 상황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에서 사용자가 한 눈에 </a:t>
            </a:r>
            <a:r>
              <a:rPr lang="ko-KR" altLang="en-US" sz="1600" dirty="0" smtClean="0">
                <a:solidFill>
                  <a:srgbClr val="70F58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정보 유형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 </a:t>
            </a:r>
            <a:r>
              <a:rPr lang="ko-KR" altLang="en-US" sz="1600" dirty="0" smtClean="0">
                <a:solidFill>
                  <a:srgbClr val="F26B7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구분할 수 있도록 돕는데 사용하였습니다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0" y="274320"/>
            <a:ext cx="12192000" cy="484535"/>
            <a:chOff x="0" y="958185"/>
            <a:chExt cx="12192000" cy="484535"/>
          </a:xfrm>
        </p:grpSpPr>
        <p:sp>
          <p:nvSpPr>
            <p:cNvPr id="25" name="TextBox 24"/>
            <p:cNvSpPr txBox="1"/>
            <p:nvPr/>
          </p:nvSpPr>
          <p:spPr>
            <a:xfrm>
              <a:off x="5654662" y="958185"/>
              <a:ext cx="882678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Color</a:t>
              </a:r>
              <a:endParaRPr lang="ko-KR" altLang="en-US" sz="2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0" y="1442720"/>
              <a:ext cx="12192000" cy="0"/>
            </a:xfrm>
            <a:prstGeom prst="line">
              <a:avLst/>
            </a:prstGeom>
            <a:ln w="127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501639" y="1435100"/>
              <a:ext cx="1178560" cy="0"/>
            </a:xfrm>
            <a:prstGeom prst="line">
              <a:avLst/>
            </a:prstGeom>
            <a:ln w="254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3341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72379" y="263944"/>
            <a:ext cx="2037080" cy="603115"/>
            <a:chOff x="5405120" y="5437761"/>
            <a:chExt cx="2037080" cy="603115"/>
          </a:xfrm>
        </p:grpSpPr>
        <p:sp>
          <p:nvSpPr>
            <p:cNvPr id="9" name="순서도: 수행의 시작/종료 8"/>
            <p:cNvSpPr/>
            <p:nvPr/>
          </p:nvSpPr>
          <p:spPr>
            <a:xfrm>
              <a:off x="5405120" y="5437761"/>
              <a:ext cx="2037080" cy="603115"/>
            </a:xfrm>
            <a:prstGeom prst="flowChartTerminator">
              <a:avLst/>
            </a:prstGeom>
            <a:solidFill>
              <a:srgbClr val="B2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1638" y="5554652"/>
              <a:ext cx="1848583" cy="369332"/>
            </a:xfrm>
            <a:prstGeom prst="rect">
              <a:avLst/>
            </a:prstGeom>
            <a:solidFill>
              <a:srgbClr val="B2D8FF"/>
            </a:solidFill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000917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Dark UI Friendly</a:t>
              </a:r>
              <a:endParaRPr lang="ko-KR" altLang="en-US" dirty="0">
                <a:solidFill>
                  <a:srgbClr val="00091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4400" y="1841881"/>
            <a:ext cx="10053038" cy="4596959"/>
            <a:chOff x="972968" y="1791081"/>
            <a:chExt cx="10053038" cy="459695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59" y="3111560"/>
              <a:ext cx="4165447" cy="327648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969" y="3111560"/>
              <a:ext cx="4165447" cy="327648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968" y="1791081"/>
              <a:ext cx="4165447" cy="122649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4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58" y="1791081"/>
              <a:ext cx="4165447" cy="122649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450085" y="1108248"/>
            <a:ext cx="32816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어느 쪽이 더 보기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편안한가요</a:t>
            </a:r>
            <a:r>
              <a:rPr lang="en-US" altLang="ko-KR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218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72379" y="263944"/>
            <a:ext cx="2037080" cy="603115"/>
            <a:chOff x="5405120" y="5437761"/>
            <a:chExt cx="2037080" cy="603115"/>
          </a:xfrm>
        </p:grpSpPr>
        <p:sp>
          <p:nvSpPr>
            <p:cNvPr id="9" name="순서도: 수행의 시작/종료 8"/>
            <p:cNvSpPr/>
            <p:nvPr/>
          </p:nvSpPr>
          <p:spPr>
            <a:xfrm>
              <a:off x="5405120" y="5437761"/>
              <a:ext cx="2037080" cy="603115"/>
            </a:xfrm>
            <a:prstGeom prst="flowChartTerminator">
              <a:avLst/>
            </a:prstGeom>
            <a:solidFill>
              <a:srgbClr val="B2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1638" y="5554652"/>
              <a:ext cx="1848583" cy="369332"/>
            </a:xfrm>
            <a:prstGeom prst="rect">
              <a:avLst/>
            </a:prstGeom>
            <a:solidFill>
              <a:srgbClr val="B2D8FF"/>
            </a:solidFill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000917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Dark UI Friendly</a:t>
              </a:r>
              <a:endParaRPr lang="ko-KR" altLang="en-US" dirty="0">
                <a:solidFill>
                  <a:srgbClr val="00091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4400" y="1841881"/>
            <a:ext cx="10053038" cy="4596959"/>
            <a:chOff x="972968" y="1791081"/>
            <a:chExt cx="10053038" cy="459695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59" y="3111560"/>
              <a:ext cx="4165447" cy="327648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969" y="3111560"/>
              <a:ext cx="4165447" cy="3276480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968" y="1791081"/>
              <a:ext cx="4165447" cy="122649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4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58" y="1791081"/>
              <a:ext cx="4165447" cy="122649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450085" y="1108248"/>
            <a:ext cx="32816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어느 쪽이 더 보기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편안한가요</a:t>
            </a:r>
            <a:r>
              <a:rPr lang="en-US" altLang="ko-KR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467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72379" y="263944"/>
            <a:ext cx="2037080" cy="603115"/>
            <a:chOff x="5405120" y="5437761"/>
            <a:chExt cx="2037080" cy="603115"/>
          </a:xfrm>
        </p:grpSpPr>
        <p:sp>
          <p:nvSpPr>
            <p:cNvPr id="9" name="순서도: 수행의 시작/종료 8"/>
            <p:cNvSpPr/>
            <p:nvPr/>
          </p:nvSpPr>
          <p:spPr>
            <a:xfrm>
              <a:off x="5405120" y="5437761"/>
              <a:ext cx="2037080" cy="603115"/>
            </a:xfrm>
            <a:prstGeom prst="flowChartTerminator">
              <a:avLst/>
            </a:prstGeom>
            <a:solidFill>
              <a:srgbClr val="B2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1638" y="5554652"/>
              <a:ext cx="1848583" cy="369332"/>
            </a:xfrm>
            <a:prstGeom prst="rect">
              <a:avLst/>
            </a:prstGeom>
            <a:solidFill>
              <a:srgbClr val="B2D8FF"/>
            </a:solidFill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000917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Dark UI Friendly</a:t>
              </a:r>
              <a:endParaRPr lang="ko-KR" altLang="en-US" dirty="0">
                <a:solidFill>
                  <a:srgbClr val="00091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71191" y="1108248"/>
            <a:ext cx="34394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어두운 </a:t>
            </a:r>
            <a:r>
              <a:rPr lang="en-US" altLang="ko-KR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UI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를 위한 </a:t>
            </a:r>
            <a:r>
              <a:rPr lang="en-US" altLang="ko-KR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Light Color</a:t>
            </a:r>
            <a:endParaRPr lang="ko-KR" altLang="en-US" sz="2000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89815" y="1841880"/>
            <a:ext cx="9402208" cy="2356892"/>
            <a:chOff x="1406661" y="3587267"/>
            <a:chExt cx="9402208" cy="2356892"/>
          </a:xfrm>
        </p:grpSpPr>
        <p:grpSp>
          <p:nvGrpSpPr>
            <p:cNvPr id="25" name="그룹 24"/>
            <p:cNvGrpSpPr/>
            <p:nvPr/>
          </p:nvGrpSpPr>
          <p:grpSpPr>
            <a:xfrm>
              <a:off x="1406661" y="3587267"/>
              <a:ext cx="1635127" cy="2347358"/>
              <a:chOff x="1081902" y="3230889"/>
              <a:chExt cx="1635127" cy="2347358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1086665" y="3230889"/>
                <a:ext cx="1625600" cy="1625600"/>
              </a:xfrm>
              <a:prstGeom prst="ellipse">
                <a:avLst/>
              </a:prstGeom>
              <a:solidFill>
                <a:srgbClr val="E9E9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81902" y="4993472"/>
                <a:ext cx="16351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Primary Light</a:t>
                </a:r>
              </a:p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#E9E996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3986654" y="3587267"/>
              <a:ext cx="1625600" cy="2356892"/>
              <a:chOff x="3558391" y="3230889"/>
              <a:chExt cx="1625600" cy="2356892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558391" y="3230889"/>
                <a:ext cx="1625600" cy="1625600"/>
              </a:xfrm>
              <a:prstGeom prst="ellipse">
                <a:avLst/>
              </a:prstGeom>
              <a:solidFill>
                <a:srgbClr val="D8B4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86232" y="5003006"/>
                <a:ext cx="15699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Comp1 Light</a:t>
                </a:r>
              </a:p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#D8B4FD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6557120" y="3587267"/>
              <a:ext cx="1625600" cy="2356892"/>
              <a:chOff x="1356360" y="4279960"/>
              <a:chExt cx="1625600" cy="2356892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356360" y="4279960"/>
                <a:ext cx="1625600" cy="1625600"/>
              </a:xfrm>
              <a:prstGeom prst="ellipse">
                <a:avLst/>
              </a:prstGeom>
              <a:solidFill>
                <a:srgbClr val="88DD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84201" y="6052077"/>
                <a:ext cx="15699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Comp2 Light</a:t>
                </a:r>
              </a:p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#88DD9A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9183269" y="3587267"/>
              <a:ext cx="1625600" cy="2356892"/>
              <a:chOff x="3708400" y="4279960"/>
              <a:chExt cx="1625600" cy="2356892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3708400" y="4279960"/>
                <a:ext cx="1625600" cy="1625600"/>
              </a:xfrm>
              <a:prstGeom prst="ellipse">
                <a:avLst/>
              </a:prstGeom>
              <a:solidFill>
                <a:srgbClr val="DB82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736241" y="6052077"/>
                <a:ext cx="15699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Comp3 Light</a:t>
                </a:r>
              </a:p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#DB8289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페이퍼로지 6 SemiBold" pitchFamily="2" charset="-127"/>
                  <a:ea typeface="페이퍼로지 6 SemiBold" pitchFamily="2" charset="-127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5" y="4467817"/>
            <a:ext cx="2999728" cy="13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74320"/>
            <a:ext cx="12192000" cy="484535"/>
            <a:chOff x="0" y="958185"/>
            <a:chExt cx="12192000" cy="484535"/>
          </a:xfrm>
        </p:grpSpPr>
        <p:sp>
          <p:nvSpPr>
            <p:cNvPr id="4" name="TextBox 3"/>
            <p:cNvSpPr txBox="1"/>
            <p:nvPr/>
          </p:nvSpPr>
          <p:spPr>
            <a:xfrm>
              <a:off x="5697750" y="958185"/>
              <a:ext cx="7965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Font</a:t>
              </a:r>
              <a:endParaRPr lang="ko-KR" altLang="en-US" sz="2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1442720"/>
              <a:ext cx="12192000" cy="0"/>
            </a:xfrm>
            <a:prstGeom prst="line">
              <a:avLst/>
            </a:prstGeom>
            <a:ln w="127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501639" y="1435100"/>
              <a:ext cx="1178560" cy="0"/>
            </a:xfrm>
            <a:prstGeom prst="line">
              <a:avLst/>
            </a:prstGeom>
            <a:ln w="254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169553" y="2909170"/>
            <a:ext cx="4193777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프리텐다드</a:t>
            </a:r>
            <a:r>
              <a:rPr lang="ko-KR" altLang="en-US" sz="32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Pretendard</a:t>
            </a:r>
            <a:endParaRPr lang="ko-KR" altLang="en-US" sz="3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0344" y="1852518"/>
            <a:ext cx="1212191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 Body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9392" y="1852518"/>
            <a:ext cx="1717137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Heading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5168" y="2925136"/>
            <a:ext cx="424558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50" charset="-127"/>
              </a:rPr>
              <a:t>페이퍼로지</a:t>
            </a:r>
            <a:r>
              <a:rPr lang="ko-KR" altLang="en-US" sz="32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  <a:cs typeface="Pretendard SemiBold" panose="02000703000000020004" pitchFamily="50" charset="-127"/>
              </a:rPr>
              <a:t>Paperlogy</a:t>
            </a:r>
            <a:endParaRPr lang="ko-KR" altLang="en-US" sz="32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8956" y="4186728"/>
            <a:ext cx="3038011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SemiBold" panose="02000703000000020004" pitchFamily="50" charset="-127"/>
              </a:rPr>
              <a:t>Medium, </a:t>
            </a:r>
            <a:r>
              <a:rPr lang="en-US" altLang="ko-KR" sz="1600" dirty="0" err="1" smtClean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SemiBold" panose="02000703000000020004" pitchFamily="50" charset="-127"/>
              </a:rPr>
              <a:t>Semibold</a:t>
            </a:r>
            <a:r>
              <a:rPr lang="en-US" altLang="ko-KR" sz="1600" dirty="0" smtClean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SemiBold" panose="0200070300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SemiBold" panose="02000703000000020004" pitchFamily="50" charset="-127"/>
              </a:rPr>
              <a:t>사용</a:t>
            </a:r>
            <a:endParaRPr lang="en-US" altLang="ko-KR" sz="1600" dirty="0" smtClean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SemiBold" panose="02000703000000020004" pitchFamily="50" charset="-127"/>
              </a:rPr>
              <a:t>강조가 필요한 텍스트</a:t>
            </a:r>
            <a:endParaRPr lang="en-US" altLang="ko-KR" sz="1600" dirty="0" smtClean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SemiBold" panose="02000703000000020004" pitchFamily="50" charset="-127"/>
              </a:rPr>
              <a:t>버튼</a:t>
            </a:r>
            <a:r>
              <a:rPr lang="en-US" altLang="ko-KR" sz="1600" dirty="0" smtClean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SemiBold" panose="02000703000000020004" pitchFamily="50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SemiBold" panose="02000703000000020004" pitchFamily="50" charset="-127"/>
              </a:rPr>
              <a:t>내브바와</a:t>
            </a:r>
            <a:r>
              <a:rPr lang="ko-KR" altLang="en-US" sz="1600" dirty="0" smtClean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SemiBold" panose="02000703000000020004" pitchFamily="50" charset="-127"/>
              </a:rPr>
              <a:t> 같은 </a:t>
            </a:r>
            <a:r>
              <a:rPr lang="en-US" altLang="ko-KR" sz="1600" dirty="0" smtClean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SemiBold" panose="02000703000000020004" pitchFamily="50" charset="-127"/>
              </a:rPr>
              <a:t>UI </a:t>
            </a:r>
            <a:r>
              <a:rPr lang="ko-KR" altLang="en-US" sz="1600" dirty="0" smtClean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  <a:cs typeface="Pretendard SemiBold" panose="02000703000000020004" pitchFamily="50" charset="-127"/>
              </a:rPr>
              <a:t>요소에 사용</a:t>
            </a:r>
            <a:endParaRPr lang="ko-KR" altLang="en-US" sz="16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1257" y="4180978"/>
            <a:ext cx="3230372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Medium, </a:t>
            </a:r>
            <a:r>
              <a:rPr lang="en-US" altLang="ko-KR" sz="16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Semibold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endParaRPr lang="en-US" altLang="ko-KR" sz="16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본문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수치</a:t>
            </a:r>
            <a:r>
              <a:rPr lang="en-US" altLang="ko-KR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상세 텍스트</a:t>
            </a:r>
            <a:endParaRPr lang="en-US" altLang="ko-KR" sz="1600" dirty="0" smtClean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지속적인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가독성이</a:t>
            </a:r>
            <a:r>
              <a:rPr lang="ko-KR" altLang="en-US" sz="16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요구되는 곳에 사용</a:t>
            </a:r>
            <a:endParaRPr lang="ko-KR" altLang="en-US" sz="16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011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74320"/>
            <a:ext cx="12192000" cy="484535"/>
            <a:chOff x="0" y="958185"/>
            <a:chExt cx="12192000" cy="484535"/>
          </a:xfrm>
        </p:grpSpPr>
        <p:sp>
          <p:nvSpPr>
            <p:cNvPr id="4" name="TextBox 3"/>
            <p:cNvSpPr txBox="1"/>
            <p:nvPr/>
          </p:nvSpPr>
          <p:spPr>
            <a:xfrm>
              <a:off x="5672487" y="958185"/>
              <a:ext cx="847028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Logo</a:t>
              </a:r>
              <a:endParaRPr lang="ko-KR" altLang="en-US" sz="2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1442720"/>
              <a:ext cx="12192000" cy="0"/>
            </a:xfrm>
            <a:prstGeom prst="line">
              <a:avLst/>
            </a:prstGeom>
            <a:ln w="127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501639" y="1435100"/>
              <a:ext cx="1178560" cy="0"/>
            </a:xfrm>
            <a:prstGeom prst="line">
              <a:avLst/>
            </a:prstGeom>
            <a:ln w="254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2609002" y="2070908"/>
            <a:ext cx="119295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 Logo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1669" y="2070908"/>
            <a:ext cx="1250663" cy="527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Type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20" y="2845829"/>
            <a:ext cx="2143118" cy="21431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029" y="4088518"/>
            <a:ext cx="3671942" cy="6095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029" y="3077323"/>
            <a:ext cx="367194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4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74320"/>
            <a:ext cx="12192000" cy="484535"/>
            <a:chOff x="0" y="958185"/>
            <a:chExt cx="12192000" cy="484535"/>
          </a:xfrm>
        </p:grpSpPr>
        <p:sp>
          <p:nvSpPr>
            <p:cNvPr id="4" name="TextBox 3"/>
            <p:cNvSpPr txBox="1"/>
            <p:nvPr/>
          </p:nvSpPr>
          <p:spPr>
            <a:xfrm>
              <a:off x="5205021" y="958185"/>
              <a:ext cx="1781963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Component</a:t>
              </a:r>
              <a:endParaRPr lang="ko-KR" altLang="en-US" sz="2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1442720"/>
              <a:ext cx="12192000" cy="0"/>
            </a:xfrm>
            <a:prstGeom prst="line">
              <a:avLst/>
            </a:prstGeom>
            <a:ln w="127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030246" y="1442720"/>
              <a:ext cx="2131509" cy="0"/>
            </a:xfrm>
            <a:prstGeom prst="line">
              <a:avLst/>
            </a:prstGeom>
            <a:ln w="254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7" y="2087975"/>
            <a:ext cx="3065973" cy="11216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65" y="2087975"/>
            <a:ext cx="3065972" cy="36829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02" y="2087974"/>
            <a:ext cx="3065972" cy="368290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 flipV="1">
            <a:off x="3727172" y="2643123"/>
            <a:ext cx="544504" cy="57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829217" y="2643123"/>
            <a:ext cx="544504" cy="57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618602" y="2087974"/>
            <a:ext cx="3065972" cy="269738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02" y="4506830"/>
            <a:ext cx="3065972" cy="18736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287912" y="1177193"/>
            <a:ext cx="5606023" cy="444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사용자가 길을 잃지 않을 수 있게</a:t>
            </a:r>
            <a:r>
              <a:rPr lang="en-US" altLang="ko-KR" sz="2000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페이지 깊이를 최소화</a:t>
            </a:r>
            <a:endParaRPr lang="ko-KR" altLang="en-US" sz="2000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407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74320"/>
            <a:ext cx="12192000" cy="484535"/>
            <a:chOff x="0" y="958185"/>
            <a:chExt cx="12192000" cy="484535"/>
          </a:xfrm>
        </p:grpSpPr>
        <p:sp>
          <p:nvSpPr>
            <p:cNvPr id="4" name="TextBox 3"/>
            <p:cNvSpPr txBox="1"/>
            <p:nvPr/>
          </p:nvSpPr>
          <p:spPr>
            <a:xfrm>
              <a:off x="5205021" y="958185"/>
              <a:ext cx="1781963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Component</a:t>
              </a:r>
              <a:endParaRPr lang="ko-KR" altLang="en-US" sz="2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1442720"/>
              <a:ext cx="12192000" cy="0"/>
            </a:xfrm>
            <a:prstGeom prst="line">
              <a:avLst/>
            </a:prstGeom>
            <a:ln w="127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030246" y="1442720"/>
              <a:ext cx="2131509" cy="0"/>
            </a:xfrm>
            <a:prstGeom prst="line">
              <a:avLst/>
            </a:prstGeom>
            <a:ln w="254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연결선 19"/>
          <p:cNvCxnSpPr/>
          <p:nvPr/>
        </p:nvCxnSpPr>
        <p:spPr>
          <a:xfrm flipV="1">
            <a:off x="3727172" y="2643123"/>
            <a:ext cx="544504" cy="57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829217" y="2643123"/>
            <a:ext cx="544504" cy="57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87912" y="1177193"/>
            <a:ext cx="5606023" cy="444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사용자가 길을 잃지 않을 수 있게</a:t>
            </a:r>
            <a:r>
              <a:rPr lang="en-US" altLang="ko-KR" sz="2000" dirty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페이지 깊이를 최소화</a:t>
            </a:r>
            <a:endParaRPr lang="ko-KR" altLang="en-US" sz="2000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3" y="2086982"/>
            <a:ext cx="3066798" cy="36838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57" y="2086982"/>
            <a:ext cx="3066798" cy="36838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17383" y="2087974"/>
            <a:ext cx="3065972" cy="269738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57" y="4506830"/>
            <a:ext cx="3066798" cy="18741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621" y="2086982"/>
            <a:ext cx="3066798" cy="36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043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74320"/>
            <a:ext cx="12192000" cy="484535"/>
            <a:chOff x="0" y="958185"/>
            <a:chExt cx="12192000" cy="484535"/>
          </a:xfrm>
        </p:grpSpPr>
        <p:sp>
          <p:nvSpPr>
            <p:cNvPr id="4" name="TextBox 3"/>
            <p:cNvSpPr txBox="1"/>
            <p:nvPr/>
          </p:nvSpPr>
          <p:spPr>
            <a:xfrm>
              <a:off x="5205021" y="958185"/>
              <a:ext cx="1781963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Component</a:t>
              </a:r>
              <a:endParaRPr lang="ko-KR" altLang="en-US" sz="2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1442720"/>
              <a:ext cx="12192000" cy="0"/>
            </a:xfrm>
            <a:prstGeom prst="line">
              <a:avLst/>
            </a:prstGeom>
            <a:ln w="127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030246" y="1442720"/>
              <a:ext cx="2131509" cy="0"/>
            </a:xfrm>
            <a:prstGeom prst="line">
              <a:avLst/>
            </a:prstGeom>
            <a:ln w="254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833" y="2100769"/>
            <a:ext cx="4048287" cy="31441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2" y="1651051"/>
            <a:ext cx="7992590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65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74320"/>
            <a:ext cx="12192000" cy="484535"/>
            <a:chOff x="0" y="958185"/>
            <a:chExt cx="12192000" cy="484535"/>
          </a:xfrm>
        </p:grpSpPr>
        <p:sp>
          <p:nvSpPr>
            <p:cNvPr id="4" name="TextBox 3"/>
            <p:cNvSpPr txBox="1"/>
            <p:nvPr/>
          </p:nvSpPr>
          <p:spPr>
            <a:xfrm>
              <a:off x="5345637" y="958185"/>
              <a:ext cx="1500732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Character</a:t>
              </a:r>
              <a:endParaRPr lang="ko-KR" altLang="en-US" sz="2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1442720"/>
              <a:ext cx="12192000" cy="0"/>
            </a:xfrm>
            <a:prstGeom prst="line">
              <a:avLst/>
            </a:prstGeom>
            <a:ln w="127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030246" y="1442720"/>
              <a:ext cx="2131509" cy="0"/>
            </a:xfrm>
            <a:prstGeom prst="line">
              <a:avLst/>
            </a:prstGeom>
            <a:ln w="25400">
              <a:solidFill>
                <a:srgbClr val="B2D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640" y="4470120"/>
            <a:ext cx="1512209" cy="15122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1" y="2582624"/>
            <a:ext cx="1301840" cy="13679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71" y="2675417"/>
            <a:ext cx="1115806" cy="12172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16" y="2552320"/>
            <a:ext cx="1330677" cy="139828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901" y="2514243"/>
            <a:ext cx="1366914" cy="14363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5" y="2514243"/>
            <a:ext cx="1366914" cy="14363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96" y="4506497"/>
            <a:ext cx="1512209" cy="1512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18" y="4506498"/>
            <a:ext cx="1512209" cy="151220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596" y="2571335"/>
            <a:ext cx="1241844" cy="132217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367" y="2542169"/>
            <a:ext cx="1268436" cy="135049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55" y="4506498"/>
            <a:ext cx="1516750" cy="1516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11" y="4506498"/>
            <a:ext cx="1516750" cy="15167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440124" y="1177193"/>
            <a:ext cx="3301609" cy="515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Cast + Star = </a:t>
            </a:r>
            <a:r>
              <a:rPr lang="en-US" altLang="ko-KR" sz="2400" dirty="0" err="1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Castar</a:t>
            </a:r>
            <a:r>
              <a:rPr lang="en-US" altLang="ko-KR" sz="24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61099" y="1692334"/>
            <a:ext cx="6059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친근하게 정보에 접근하는 것을 돕고</a:t>
            </a:r>
            <a:r>
              <a:rPr lang="en-US" altLang="ko-KR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서비스 마스코트 역할</a:t>
            </a:r>
            <a:endParaRPr lang="ko-KR" altLang="en-US" sz="2000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412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2" b="9544"/>
          <a:stretch/>
        </p:blipFill>
        <p:spPr>
          <a:xfrm>
            <a:off x="0" y="-187568"/>
            <a:ext cx="12192000" cy="71166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-187568"/>
            <a:ext cx="12192000" cy="7116688"/>
          </a:xfrm>
          <a:prstGeom prst="rect">
            <a:avLst/>
          </a:prstGeom>
          <a:solidFill>
            <a:srgbClr val="0009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58" y="927809"/>
            <a:ext cx="1852485" cy="1852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63" y="2863003"/>
            <a:ext cx="2559674" cy="424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3117" y="5110048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A609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모별돌</a:t>
            </a:r>
            <a:endParaRPr lang="ko-KR" altLang="en-US" sz="20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938" y="5510158"/>
            <a:ext cx="4814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강다영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곽성재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박소미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박세은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 </a:t>
            </a:r>
            <a:r>
              <a:rPr lang="ko-KR" altLang="en-US" sz="2000" dirty="0" err="1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이하림</a:t>
            </a:r>
            <a:r>
              <a:rPr lang="ko-KR" altLang="en-US" sz="2000" dirty="0" smtClean="0">
                <a:solidFill>
                  <a:schemeClr val="bg1"/>
                </a:solidFill>
                <a:latin typeface="페이퍼로지 3 Light" pitchFamily="2" charset="-127"/>
                <a:ea typeface="페이퍼로지 3 Light" pitchFamily="2" charset="-127"/>
              </a:rPr>
              <a:t>  조원우</a:t>
            </a:r>
            <a:endParaRPr lang="ko-KR" altLang="en-US" sz="2000" dirty="0">
              <a:solidFill>
                <a:schemeClr val="bg1"/>
              </a:solidFill>
              <a:latin typeface="페이퍼로지 3 Light" pitchFamily="2" charset="-127"/>
              <a:ea typeface="페이퍼로지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35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60836" y="379379"/>
            <a:ext cx="16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AFA33"/>
                </a:solidFill>
                <a:latin typeface="페이퍼로지 6 SemiBold" pitchFamily="2" charset="-127"/>
                <a:ea typeface="페이퍼로지 6 SemiBold" pitchFamily="2" charset="-127"/>
              </a:rPr>
              <a:t>Background</a:t>
            </a:r>
            <a:endParaRPr lang="ko-KR" altLang="en-US" dirty="0">
              <a:solidFill>
                <a:srgbClr val="FAFA33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3040" y="1076528"/>
            <a:ext cx="640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어떻게 해야 별이 잘 보이는 날을 쉽게 알 수 있을까</a:t>
            </a:r>
            <a:r>
              <a:rPr lang="en-US" altLang="ko-KR" sz="24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3435" y="1866010"/>
            <a:ext cx="7265130" cy="20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성공적인 천체 관측을 위해선 고려해야 하는 요소가 상당히 많습니다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구름이 얼마나 낄까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습도와 미세먼지는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달이 커서 별빛을 가리지 않을까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내가 관측하고자 하는 지역의 빛 공해는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어느 정도지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초심자 입장에선 당장 별을 보고 싶어도 따져야 할 변수가 많아 막막하고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숙련자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입장에서도 다양한 후보지들 사이에서 여러 일정을 비교하는 것은 귀찮은 일입니다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0" y="5311886"/>
            <a:ext cx="12192000" cy="1546114"/>
          </a:xfrm>
          <a:prstGeom prst="round2SameRect">
            <a:avLst>
              <a:gd name="adj1" fmla="val 42381"/>
              <a:gd name="adj2" fmla="val 0"/>
            </a:avLst>
          </a:prstGeom>
          <a:solidFill>
            <a:srgbClr val="FAF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103456" y="4004930"/>
            <a:ext cx="0" cy="597550"/>
          </a:xfrm>
          <a:prstGeom prst="line">
            <a:avLst/>
          </a:prstGeom>
          <a:ln w="28575">
            <a:solidFill>
              <a:srgbClr val="FAFA3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86887" y="477251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AFA33"/>
                </a:solidFill>
                <a:latin typeface="페이퍼로지 6 SemiBold" pitchFamily="2" charset="-127"/>
                <a:ea typeface="페이퍼로지 6 SemiBold" pitchFamily="2" charset="-127"/>
              </a:rPr>
              <a:t>Insight</a:t>
            </a:r>
            <a:endParaRPr lang="ko-KR" altLang="en-US" dirty="0">
              <a:solidFill>
                <a:srgbClr val="FAFA33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29862" y="5669444"/>
            <a:ext cx="5532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001A3F"/>
                </a:solidFill>
                <a:latin typeface="페이퍼로지 6 SemiBold" pitchFamily="2" charset="-127"/>
                <a:ea typeface="페이퍼로지 6 SemiBold" pitchFamily="2" charset="-127"/>
              </a:rPr>
              <a:t>천체 관측 적합도를 점수로 환산하여</a:t>
            </a:r>
            <a:endParaRPr lang="en-US" altLang="ko-KR" sz="2400" dirty="0" smtClean="0">
              <a:solidFill>
                <a:srgbClr val="001A3F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rgbClr val="001A3F"/>
                </a:solidFill>
                <a:latin typeface="페이퍼로지 6 SemiBold" pitchFamily="2" charset="-127"/>
                <a:ea typeface="페이퍼로지 6 SemiBold" pitchFamily="2" charset="-127"/>
              </a:rPr>
              <a:t>여러 후보지를 한눈에 비교 할 수 있는 서비스</a:t>
            </a:r>
            <a:endParaRPr lang="en-US" altLang="ko-KR" sz="2400" dirty="0" smtClean="0">
              <a:solidFill>
                <a:srgbClr val="001A3F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927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641107"/>
            <a:ext cx="12192000" cy="2216893"/>
          </a:xfrm>
          <a:prstGeom prst="rect">
            <a:avLst/>
          </a:prstGeom>
          <a:gradFill>
            <a:gsLst>
              <a:gs pos="0">
                <a:srgbClr val="000814"/>
              </a:gs>
              <a:gs pos="100000">
                <a:srgbClr val="001A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0" y="3279235"/>
            <a:ext cx="12192000" cy="1361872"/>
          </a:xfrm>
          <a:prstGeom prst="round2SameRect">
            <a:avLst>
              <a:gd name="adj1" fmla="val 42381"/>
              <a:gd name="adj2" fmla="val 0"/>
            </a:avLst>
          </a:prstGeom>
          <a:solidFill>
            <a:srgbClr val="000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058392" y="1851951"/>
            <a:ext cx="10075215" cy="4279223"/>
            <a:chOff x="-401352" y="564204"/>
            <a:chExt cx="13280853" cy="56407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24880">
              <a:off x="5604941" y="564204"/>
              <a:ext cx="7274560" cy="545592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770" y="749030"/>
              <a:ext cx="7274560" cy="545592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27704">
              <a:off x="-401352" y="564204"/>
              <a:ext cx="7274560" cy="5455920"/>
            </a:xfrm>
            <a:prstGeom prst="rect">
              <a:avLst/>
            </a:prstGeom>
          </p:spPr>
        </p:pic>
      </p:grpSp>
      <p:sp>
        <p:nvSpPr>
          <p:cNvPr id="6" name="양쪽 모서리가 둥근 사각형 5"/>
          <p:cNvSpPr/>
          <p:nvPr/>
        </p:nvSpPr>
        <p:spPr>
          <a:xfrm rot="10800000">
            <a:off x="0" y="0"/>
            <a:ext cx="12192000" cy="1361872"/>
          </a:xfrm>
          <a:prstGeom prst="round2SameRect">
            <a:avLst>
              <a:gd name="adj1" fmla="val 42381"/>
              <a:gd name="adj2" fmla="val 0"/>
            </a:avLst>
          </a:prstGeom>
          <a:solidFill>
            <a:srgbClr val="FAF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547" y="247135"/>
            <a:ext cx="3362906" cy="8049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79211" y="1035338"/>
            <a:ext cx="3233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0917"/>
                </a:solidFill>
                <a:latin typeface="페이퍼로지 4 Regular" pitchFamily="2" charset="-127"/>
                <a:ea typeface="페이퍼로지 4 Regular" pitchFamily="2" charset="-127"/>
              </a:rPr>
              <a:t>내 손 안의 가장 쉬운 별빛 여행</a:t>
            </a:r>
            <a:endParaRPr lang="ko-KR" altLang="en-US" sz="2000" dirty="0">
              <a:solidFill>
                <a:srgbClr val="000917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438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0814"/>
            </a:gs>
            <a:gs pos="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1028700" y="2159000"/>
            <a:ext cx="3098800" cy="4114800"/>
          </a:xfrm>
          <a:prstGeom prst="rect">
            <a:avLst/>
          </a:prstGeom>
          <a:effectLst/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4478867" y="2159000"/>
            <a:ext cx="3098800" cy="4114800"/>
          </a:xfrm>
          <a:prstGeom prst="rect">
            <a:avLst/>
          </a:prstGeom>
          <a:effectLst/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7882467" y="2159000"/>
            <a:ext cx="3098800" cy="4114800"/>
          </a:xfrm>
          <a:prstGeom prst="rect">
            <a:avLst/>
          </a:prstGeom>
          <a:effectLst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34" y="2429934"/>
            <a:ext cx="347133" cy="3471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2429934"/>
            <a:ext cx="347133" cy="3471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4" y="2429934"/>
            <a:ext cx="347133" cy="3471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467" y="4563534"/>
            <a:ext cx="2540000" cy="169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33" y="4563534"/>
            <a:ext cx="2540000" cy="16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00" y="4563534"/>
            <a:ext cx="2540000" cy="16933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4336627" y="541867"/>
            <a:ext cx="5537200" cy="969433"/>
            <a:chOff x="2599267" y="508000"/>
            <a:chExt cx="5537200" cy="969433"/>
          </a:xfrm>
        </p:grpSpPr>
        <p:sp>
          <p:nvSpPr>
            <p:cNvPr id="12" name="TextBox 12"/>
            <p:cNvSpPr txBox="1"/>
            <p:nvPr/>
          </p:nvSpPr>
          <p:spPr>
            <a:xfrm>
              <a:off x="2599267" y="508000"/>
              <a:ext cx="5444067" cy="46566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관측</a:t>
              </a:r>
              <a:r>
                <a:rPr 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 </a:t>
              </a:r>
              <a:r>
                <a:rPr lang="ko-KR" alt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조건을</a:t>
              </a:r>
              <a:r>
                <a:rPr 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 </a:t>
              </a:r>
              <a:r>
                <a:rPr lang="ko-KR" alt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고려한</a:t>
              </a:r>
              <a:r>
                <a:rPr 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 </a:t>
              </a:r>
              <a:r>
                <a:rPr lang="ko-KR" altLang="en-US" sz="2600" dirty="0" err="1">
                  <a:solidFill>
                    <a:srgbClr val="FAFA33"/>
                  </a:solidFill>
                  <a:latin typeface="페이퍼로지 6 SemiBold" pitchFamily="2" charset="-127"/>
                  <a:ea typeface="페이퍼로지 6 SemiBold" pitchFamily="2" charset="-127"/>
                </a:rPr>
                <a:t>캐스타</a:t>
              </a:r>
              <a:r>
                <a:rPr lang="en-US" sz="2600" dirty="0">
                  <a:solidFill>
                    <a:srgbClr val="FAFA33"/>
                  </a:solidFill>
                  <a:latin typeface="페이퍼로지 6 SemiBold" pitchFamily="2" charset="-127"/>
                  <a:ea typeface="페이퍼로지 6 SemiBold" pitchFamily="2" charset="-127"/>
                </a:rPr>
                <a:t> </a:t>
              </a:r>
              <a:r>
                <a:rPr lang="ko-KR" altLang="en-US" sz="2600" dirty="0">
                  <a:solidFill>
                    <a:srgbClr val="FAFA33"/>
                  </a:solidFill>
                  <a:latin typeface="페이퍼로지 6 SemiBold" pitchFamily="2" charset="-127"/>
                  <a:ea typeface="페이퍼로지 6 SemiBold" pitchFamily="2" charset="-127"/>
                </a:rPr>
                <a:t>점수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599267" y="994833"/>
              <a:ext cx="55372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1467" spc="-67" dirty="0" err="1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캐스타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점수는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관측의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주요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변수인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 err="1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구름량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하늘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상태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), </a:t>
              </a:r>
              <a:r>
                <a:rPr lang="ko-KR" altLang="en-US" sz="1467" spc="-67" dirty="0" err="1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월령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달의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모양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),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altLang="en-US" sz="1467" spc="-67" dirty="0" err="1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광공해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인공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광원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을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수치화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하여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계산됩니다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61533" y="4013200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하늘에</a:t>
            </a:r>
            <a:r>
              <a:rPr 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구름이</a:t>
            </a:r>
            <a:r>
              <a:rPr 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얼마나</a:t>
            </a:r>
            <a:r>
              <a:rPr 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꼈는지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8534" y="4902200"/>
            <a:ext cx="2455333" cy="643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천체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관측에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가장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크게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작용합니다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아무리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다른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조건이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좋아도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구름이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가려버리면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완전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꽝</a:t>
            </a:r>
            <a:r>
              <a:rPr lang="en-US" sz="1200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0600" y="3141133"/>
            <a:ext cx="3183467" cy="592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334" dirty="0" err="1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구름량</a:t>
            </a:r>
            <a:endParaRPr lang="ko-KR" altLang="en-US" sz="3334" dirty="0">
              <a:solidFill>
                <a:srgbClr val="FFFFFF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707467" y="4013200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달이</a:t>
            </a:r>
            <a:r>
              <a:rPr 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얼마나</a:t>
            </a:r>
            <a:r>
              <a:rPr 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533" dirty="0" err="1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차올랐는지</a:t>
            </a:r>
            <a:endParaRPr lang="ko-KR" altLang="en-US" sz="1533" dirty="0">
              <a:solidFill>
                <a:srgbClr val="FFFFFF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10667" y="4910667"/>
            <a:ext cx="2311400" cy="643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별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관측에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큰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영향을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줍니다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달이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많이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차서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보름에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가까울수록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가장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많은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감점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요소로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36533" y="3141133"/>
            <a:ext cx="3183467" cy="592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334" dirty="0" err="1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월령</a:t>
            </a:r>
            <a:endParaRPr lang="ko-KR" altLang="en-US" sz="3334" dirty="0">
              <a:solidFill>
                <a:srgbClr val="FFFFFF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943600" y="2480733"/>
            <a:ext cx="3048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33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79467" y="2480733"/>
            <a:ext cx="3048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33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11067" y="4013200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도시</a:t>
            </a:r>
            <a:r>
              <a:rPr 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불빛이</a:t>
            </a:r>
            <a:r>
              <a:rPr 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얼마나</a:t>
            </a:r>
            <a:r>
              <a:rPr 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1533" dirty="0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밝은지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12667" y="4910667"/>
            <a:ext cx="2523067" cy="643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주변에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밝은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광원이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없더라도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근처의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도심지에서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발생된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불빛이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시야를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뿌옇게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가립니다</a:t>
            </a:r>
            <a:r>
              <a:rPr lang="en-US" sz="1200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40133" y="3141133"/>
            <a:ext cx="3183467" cy="592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334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광공해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29933" y="2480733"/>
            <a:ext cx="3048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33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79" y="233392"/>
            <a:ext cx="1276548" cy="13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88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1032933" y="2159000"/>
            <a:ext cx="3098800" cy="4114800"/>
          </a:xfrm>
          <a:prstGeom prst="rect">
            <a:avLst/>
          </a:prstGeom>
          <a:effectLst/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4478867" y="2159000"/>
            <a:ext cx="3098800" cy="4114800"/>
          </a:xfrm>
          <a:prstGeom prst="rect">
            <a:avLst/>
          </a:prstGeom>
          <a:effectLst/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7882467" y="2159000"/>
            <a:ext cx="3098800" cy="4114800"/>
          </a:xfrm>
          <a:prstGeom prst="rect">
            <a:avLst/>
          </a:prstGeom>
          <a:effectLst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34" y="2429934"/>
            <a:ext cx="347133" cy="3471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2429934"/>
            <a:ext cx="347133" cy="3471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4" y="2429934"/>
            <a:ext cx="347133" cy="34713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61533" y="4013200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맑음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(0%~50%) : 1.0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600" y="3141133"/>
            <a:ext cx="3183467" cy="592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334" dirty="0" err="1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구름량</a:t>
            </a:r>
            <a:endParaRPr lang="ko-KR" altLang="en-US" sz="3334" dirty="0">
              <a:solidFill>
                <a:srgbClr val="FFFFFF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36533" y="3141133"/>
            <a:ext cx="3183467" cy="592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334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월령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43600" y="2480733"/>
            <a:ext cx="3048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33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79467" y="2480733"/>
            <a:ext cx="3048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33" spc="-67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40133" y="3141133"/>
            <a:ext cx="3183467" cy="592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334">
                <a:solidFill>
                  <a:srgbClr val="FFFFFF"/>
                </a:solidFill>
                <a:latin typeface="페이퍼로지 6 SemiBold" pitchFamily="2" charset="-127"/>
                <a:ea typeface="페이퍼로지 6 SemiBold" pitchFamily="2" charset="-127"/>
              </a:rPr>
              <a:t>광공해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9933" y="2480733"/>
            <a:ext cx="304800" cy="237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33" spc="-67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7667" y="4504267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구름많음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(60%~80%) : 0.25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7667" y="4986867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흐림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(90%~100%) : 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73600" y="3996267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그믐</a:t>
            </a:r>
            <a:r>
              <a:rPr 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</a:t>
            </a:r>
            <a:r>
              <a:rPr 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 dirty="0" err="1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월몰</a:t>
            </a:r>
            <a:r>
              <a:rPr 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이후</a:t>
            </a:r>
            <a:r>
              <a:rPr 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: 1.0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39733" y="4487334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상현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하현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근처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: 0.75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39733" y="4969934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보름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근처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: 0.5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94133" y="4013200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좋음</a:t>
            </a:r>
            <a:r>
              <a:rPr 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도심지에서</a:t>
            </a:r>
            <a:r>
              <a:rPr 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멂</a:t>
            </a:r>
            <a:r>
              <a:rPr lang="en-US" sz="1533" spc="-133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: 1.0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68733" y="4504267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보통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도심지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근교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: 0.75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60267" y="4986867"/>
            <a:ext cx="2717800" cy="270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나쁨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도심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</a:t>
            </a:r>
            <a:r>
              <a:rPr lang="en-US" sz="1533" spc="-133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: 0.5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4336627" y="541867"/>
            <a:ext cx="5537200" cy="969433"/>
            <a:chOff x="2599267" y="508000"/>
            <a:chExt cx="5537200" cy="969433"/>
          </a:xfrm>
        </p:grpSpPr>
        <p:sp>
          <p:nvSpPr>
            <p:cNvPr id="28" name="TextBox 12"/>
            <p:cNvSpPr txBox="1"/>
            <p:nvPr/>
          </p:nvSpPr>
          <p:spPr>
            <a:xfrm>
              <a:off x="2599267" y="508000"/>
              <a:ext cx="5444067" cy="46566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관측</a:t>
              </a:r>
              <a:r>
                <a:rPr 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 </a:t>
              </a:r>
              <a:r>
                <a:rPr lang="ko-KR" alt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조건을</a:t>
              </a:r>
              <a:r>
                <a:rPr 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 </a:t>
              </a:r>
              <a:r>
                <a:rPr lang="ko-KR" alt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고려한</a:t>
              </a:r>
              <a:r>
                <a:rPr lang="en-US" sz="2600" dirty="0">
                  <a:solidFill>
                    <a:srgbClr val="FFFFFF"/>
                  </a:solidFill>
                  <a:latin typeface="페이퍼로지 6 SemiBold" pitchFamily="2" charset="-127"/>
                  <a:ea typeface="페이퍼로지 6 SemiBold" pitchFamily="2" charset="-127"/>
                </a:rPr>
                <a:t> </a:t>
              </a:r>
              <a:r>
                <a:rPr lang="ko-KR" altLang="en-US" sz="2600" dirty="0" err="1">
                  <a:solidFill>
                    <a:srgbClr val="FAFA33"/>
                  </a:solidFill>
                  <a:latin typeface="페이퍼로지 6 SemiBold" pitchFamily="2" charset="-127"/>
                  <a:ea typeface="페이퍼로지 6 SemiBold" pitchFamily="2" charset="-127"/>
                </a:rPr>
                <a:t>캐스타</a:t>
              </a:r>
              <a:r>
                <a:rPr lang="en-US" sz="2600" dirty="0">
                  <a:solidFill>
                    <a:srgbClr val="FAFA33"/>
                  </a:solidFill>
                  <a:latin typeface="페이퍼로지 6 SemiBold" pitchFamily="2" charset="-127"/>
                  <a:ea typeface="페이퍼로지 6 SemiBold" pitchFamily="2" charset="-127"/>
                </a:rPr>
                <a:t> </a:t>
              </a:r>
              <a:r>
                <a:rPr lang="ko-KR" altLang="en-US" sz="2600" dirty="0">
                  <a:solidFill>
                    <a:srgbClr val="FAFA33"/>
                  </a:solidFill>
                  <a:latin typeface="페이퍼로지 6 SemiBold" pitchFamily="2" charset="-127"/>
                  <a:ea typeface="페이퍼로지 6 SemiBold" pitchFamily="2" charset="-127"/>
                </a:rPr>
                <a:t>점수</a:t>
              </a:r>
            </a:p>
          </p:txBody>
        </p:sp>
        <p:sp>
          <p:nvSpPr>
            <p:cNvPr id="29" name="TextBox 13"/>
            <p:cNvSpPr txBox="1"/>
            <p:nvPr/>
          </p:nvSpPr>
          <p:spPr>
            <a:xfrm>
              <a:off x="2599267" y="994833"/>
              <a:ext cx="55372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1467" spc="-67" dirty="0" err="1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캐스타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점수는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관측의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주요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변수인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 err="1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구름량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하늘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상태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), </a:t>
              </a:r>
              <a:r>
                <a:rPr lang="ko-KR" altLang="en-US" sz="1467" spc="-67" dirty="0" err="1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월령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달의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모양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), </a:t>
              </a:r>
            </a:p>
            <a:p>
              <a:pPr lvl="0" algn="l">
                <a:lnSpc>
                  <a:spcPct val="99600"/>
                </a:lnSpc>
              </a:pPr>
              <a:r>
                <a:rPr lang="ko-KR" altLang="en-US" sz="1467" spc="-67" dirty="0" err="1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광공해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인공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광원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을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수치화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하여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계산됩니다</a:t>
              </a:r>
              <a:r>
                <a:rPr lang="en-US" sz="1467" spc="-67" dirty="0">
                  <a:solidFill>
                    <a:srgbClr val="FFFFF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79" y="233392"/>
            <a:ext cx="1276548" cy="13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2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3" t="5256" r="30761" b="12938"/>
          <a:stretch/>
        </p:blipFill>
        <p:spPr>
          <a:xfrm>
            <a:off x="8290560" y="365025"/>
            <a:ext cx="3975121" cy="62672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8" t="519" r="29111" b="7851"/>
          <a:stretch/>
        </p:blipFill>
        <p:spPr>
          <a:xfrm>
            <a:off x="0" y="365025"/>
            <a:ext cx="3885512" cy="6340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09910" y="1982116"/>
            <a:ext cx="3772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내 위치 기반 간편 예보 서비스</a:t>
            </a:r>
            <a:endParaRPr lang="ko-KR" altLang="en-US" sz="2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8081" y="2607690"/>
            <a:ext cx="4015843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사용자가 설정한 홈 위치를 기반으로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오늘의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캐스타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점수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관측 적합 점수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제공해요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976" y="3668015"/>
            <a:ext cx="3809860" cy="13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08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0" t="2920" r="31374" b="11595"/>
          <a:stretch/>
        </p:blipFill>
        <p:spPr>
          <a:xfrm>
            <a:off x="124749" y="291424"/>
            <a:ext cx="3576320" cy="62077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0" t="2920" r="31374" b="11595"/>
          <a:stretch/>
        </p:blipFill>
        <p:spPr>
          <a:xfrm>
            <a:off x="8516909" y="291424"/>
            <a:ext cx="3576320" cy="62077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003" y="1301273"/>
            <a:ext cx="2642687" cy="3509488"/>
          </a:xfrm>
          <a:prstGeom prst="rect">
            <a:avLst/>
          </a:prstGeom>
        </p:spPr>
      </p:pic>
      <p:sp>
        <p:nvSpPr>
          <p:cNvPr id="7" name="순서도: 수행의 시작/종료 6"/>
          <p:cNvSpPr/>
          <p:nvPr/>
        </p:nvSpPr>
        <p:spPr>
          <a:xfrm>
            <a:off x="8974001" y="5513142"/>
            <a:ext cx="2642688" cy="674298"/>
          </a:xfrm>
          <a:prstGeom prst="flowChartTerminator">
            <a:avLst/>
          </a:prstGeom>
          <a:solidFill>
            <a:srgbClr val="001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-1" b="28690"/>
          <a:stretch/>
        </p:blipFill>
        <p:spPr>
          <a:xfrm>
            <a:off x="8974002" y="4518739"/>
            <a:ext cx="2642687" cy="12864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4415" t="70254" r="4036" b="6655"/>
          <a:stretch/>
        </p:blipFill>
        <p:spPr>
          <a:xfrm>
            <a:off x="9281159" y="5752758"/>
            <a:ext cx="2023111" cy="3483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5598" y="1070440"/>
            <a:ext cx="368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주간 예보 </a:t>
            </a:r>
            <a:r>
              <a:rPr lang="en-US" altLang="ko-KR" sz="24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/ </a:t>
            </a:r>
            <a:r>
              <a:rPr lang="ko-KR" altLang="en-US" sz="24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천문 달력 서비스 </a:t>
            </a:r>
            <a:endParaRPr lang="ko-KR" altLang="en-US" sz="2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8045" y="1696014"/>
            <a:ext cx="3635931" cy="2653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오늘부터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이후까지의 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관측 점수 예보를 확인할 수 있어요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천문 달력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에서는 다가오는 천문 현상 정보와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달의 천문 정보를 알 수 있어요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일정을 예약해서 매일 업데이트 되는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점수 예보를 홈에서 확인 가능해요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4" y="4647810"/>
            <a:ext cx="3616674" cy="22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829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14"/>
            </a:gs>
            <a:gs pos="100000">
              <a:srgbClr val="001A3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755734" y="538480"/>
            <a:ext cx="9489846" cy="5987267"/>
            <a:chOff x="-1948774" y="0"/>
            <a:chExt cx="10762034" cy="6789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8774" y="0"/>
              <a:ext cx="8456578" cy="634243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82" y="447473"/>
              <a:ext cx="8456578" cy="634243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021053" y="1731145"/>
            <a:ext cx="3839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반응 별로 볼 수 있는 관측 후기</a:t>
            </a:r>
            <a:endParaRPr lang="ko-KR" altLang="en-US" sz="24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3147" y="2356719"/>
            <a:ext cx="3735317" cy="1372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사진이 아름답게 찍힌 후기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작성자의 지식이 도움이 되는 후기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잘 알려지지 않은 꿀 장소를 소개하는 후기 등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반응 별 인기 후기를 모아 볼 수 있어요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81" y="4123979"/>
            <a:ext cx="4165447" cy="119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24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630</Words>
  <Application>Microsoft Office PowerPoint</Application>
  <PresentationFormat>와이드스크린</PresentationFormat>
  <Paragraphs>128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페이퍼로지 5 Medium</vt:lpstr>
      <vt:lpstr>맑은 고딕</vt:lpstr>
      <vt:lpstr>Pretendard Medium</vt:lpstr>
      <vt:lpstr>Arial</vt:lpstr>
      <vt:lpstr>Baloo 2 ExtraBold</vt:lpstr>
      <vt:lpstr>Pretendard SemiBold</vt:lpstr>
      <vt:lpstr>페이퍼로지 6 SemiBold</vt:lpstr>
      <vt:lpstr>페이퍼로지 3 Light</vt:lpstr>
      <vt:lpstr>페이퍼로지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57</cp:revision>
  <dcterms:created xsi:type="dcterms:W3CDTF">2024-10-10T02:24:00Z</dcterms:created>
  <dcterms:modified xsi:type="dcterms:W3CDTF">2024-10-11T01:10:37Z</dcterms:modified>
</cp:coreProperties>
</file>